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15" autoAdjust="0"/>
  </p:normalViewPr>
  <p:slideViewPr>
    <p:cSldViewPr>
      <p:cViewPr varScale="1">
        <p:scale>
          <a:sx n="47" d="100"/>
          <a:sy n="47" d="100"/>
        </p:scale>
        <p:origin x="-11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14.04.2020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User\Downloads\&#1052;&#1091;&#1083;&#1100;&#1090;&#1092;&#1080;&#1083;&#1100;&#1084;%20&#1089;%20&#1073;&#1086;&#1083;&#1100;&#1096;&#1080;&#1084;%20&#1089;&#1084;&#1099;&#1089;&#1083;&#1086;&#1084;!%20(&#1048;&#1086;&#1072;&#1085;&#1085;&#1072;%2012_23,24).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928670"/>
            <a:ext cx="7743852" cy="2600342"/>
          </a:xfrm>
        </p:spPr>
        <p:txBody>
          <a:bodyPr>
            <a:normAutofit/>
          </a:bodyPr>
          <a:lstStyle/>
          <a:p>
            <a:pPr algn="ctr"/>
            <a:r>
              <a:rPr lang="ru-RU" sz="4800" dirty="0" smtClean="0">
                <a:latin typeface="Times New Roman" pitchFamily="18" charset="0"/>
                <a:cs typeface="Times New Roman" pitchFamily="18" charset="0"/>
              </a:rPr>
              <a:t>Проживаем самоизоляцию без стресса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Рекомендации для родителей</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детей 5 – 7 лет</a:t>
            </a:r>
            <a:endParaRPr lang="ru-RU" sz="31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86248" y="4071942"/>
            <a:ext cx="4500594" cy="1643074"/>
          </a:xfrm>
        </p:spPr>
        <p:txBody>
          <a:bodyPr>
            <a:noAutofit/>
          </a:bodyPr>
          <a:lstStyle/>
          <a:p>
            <a:r>
              <a:rPr lang="ru-RU" sz="2400" dirty="0" smtClean="0">
                <a:latin typeface="Times New Roman" pitchFamily="18" charset="0"/>
                <a:cs typeface="Times New Roman" pitchFamily="18" charset="0"/>
              </a:rPr>
              <a:t>Подготовила: педагог-психолог  высшей категории Сорока Наталья Анатольевна АНО СОШ «Ор </a:t>
            </a:r>
            <a:r>
              <a:rPr lang="ru-RU" sz="2400" dirty="0" err="1" smtClean="0">
                <a:latin typeface="Times New Roman" pitchFamily="18" charset="0"/>
                <a:cs typeface="Times New Roman" pitchFamily="18" charset="0"/>
              </a:rPr>
              <a:t>Авнер</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1027" name="Рисунок 1" descr="Родителям - Центр антикриминального и антинаркотического просвещения"/>
          <p:cNvPicPr>
            <a:picLocks noChangeAspect="1" noChangeArrowheads="1"/>
          </p:cNvPicPr>
          <p:nvPr/>
        </p:nvPicPr>
        <p:blipFill>
          <a:blip r:embed="rId2"/>
          <a:srcRect/>
          <a:stretch>
            <a:fillRect/>
          </a:stretch>
        </p:blipFill>
        <p:spPr bwMode="auto">
          <a:xfrm>
            <a:off x="357158" y="4000504"/>
            <a:ext cx="3786214" cy="2396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одержимое 12"/>
          <p:cNvSpPr>
            <a:spLocks noGrp="1"/>
          </p:cNvSpPr>
          <p:nvPr>
            <p:ph idx="1"/>
          </p:nvPr>
        </p:nvSpPr>
        <p:spPr>
          <a:xfrm>
            <a:off x="457200" y="571480"/>
            <a:ext cx="8229600" cy="5554683"/>
          </a:xfrm>
        </p:spPr>
        <p:txBody>
          <a:bodyPr numCol="1">
            <a:normAutofit/>
          </a:bodyPr>
          <a:lstStyle/>
          <a:p>
            <a:pPr algn="ctr">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От друга к другу.  </a:t>
            </a:r>
          </a:p>
          <a:p>
            <a:pPr algn="ctr">
              <a:buNone/>
            </a:pP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Если есть возможность, то в выходные можно связаться с друзьями ребёнка по детскому саду, предварительно договорившись с их родителями.   Подготовить и отправить видео через интернет для близких и родных.</a:t>
            </a:r>
          </a:p>
          <a:p>
            <a:pPr algn="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p:txBody>
      </p:sp>
      <p:pic>
        <p:nvPicPr>
          <p:cNvPr id="5" name="Рисунок 4" descr="Рисунок3.png"/>
          <p:cNvPicPr>
            <a:picLocks noChangeAspect="1"/>
          </p:cNvPicPr>
          <p:nvPr/>
        </p:nvPicPr>
        <p:blipFill>
          <a:blip r:embed="rId2" cstate="print"/>
          <a:stretch>
            <a:fillRect/>
          </a:stretch>
        </p:blipFill>
        <p:spPr>
          <a:xfrm>
            <a:off x="3357554" y="3428999"/>
            <a:ext cx="3286148" cy="26055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786478"/>
          </a:xfrm>
        </p:spPr>
        <p:txBody>
          <a:bodyPr numCol="1">
            <a:normAutofit/>
          </a:bodyPr>
          <a:lstStyle/>
          <a:p>
            <a:pPr>
              <a:buNone/>
            </a:pPr>
            <a:r>
              <a:rPr lang="ru-RU" sz="2400" dirty="0" smtClean="0">
                <a:latin typeface="Times New Roman" pitchFamily="18" charset="0"/>
                <a:cs typeface="Times New Roman" pitchFamily="18" charset="0"/>
              </a:rPr>
              <a:t>        </a:t>
            </a:r>
          </a:p>
          <a:p>
            <a:pPr algn="ctr">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Родители -  перезагрузка.          </a:t>
            </a:r>
          </a:p>
          <a:p>
            <a:pPr algn="ctr">
              <a:buNone/>
            </a:pPr>
            <a:r>
              <a:rPr lang="ru-RU" sz="2800" dirty="0" smtClean="0">
                <a:latin typeface="Times New Roman" pitchFamily="18" charset="0"/>
                <a:cs typeface="Times New Roman" pitchFamily="18" charset="0"/>
              </a:rPr>
              <a:t>В своём графике постарайтесь запланировать 15-20 минут для себя (хотя бы в два дня). В это время вы можете «побыть в покое». Вот для этого мы и планировали дневной сон для ребёнка. Поэтому важно, чтобы он мог вовремя лечь спать. Потому что у вас появится возможность принять ванну, почитать, посмотреть видео и т.д.</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lstStyle/>
          <a:p>
            <a:pPr>
              <a:buNone/>
            </a:pPr>
            <a:r>
              <a:rPr lang="ru-RU" dirty="0" smtClean="0">
                <a:latin typeface="Times New Roman" pitchFamily="18" charset="0"/>
                <a:cs typeface="Times New Roman" pitchFamily="18" charset="0"/>
              </a:rPr>
              <a:t>И главное общаясь, занимаясь с ребёнком старайтесь оставаться собранными, позитивными, творческими. А в нашем детском саду именно такие родители!</a:t>
            </a:r>
          </a:p>
          <a:p>
            <a:pPr>
              <a:buNone/>
            </a:pPr>
            <a:r>
              <a:rPr lang="ru-RU" dirty="0" smtClean="0">
                <a:latin typeface="Times New Roman" pitchFamily="18" charset="0"/>
                <a:cs typeface="Times New Roman" pitchFamily="18" charset="0"/>
              </a:rPr>
              <a:t>«Всё проходит – и это пройдёт»! После карантина мы будем другими: сильными, с новым опытом, который сделает нашу жизнь лучше. Совсем как в истории, которую мы предлагаем ниже.</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ультфильм с большим смыслом! (Иоанна 12_23,24).mp4">
            <a:hlinkClick r:id="" action="ppaction://media"/>
          </p:cNvPr>
          <p:cNvPicPr>
            <a:picLocks noGrp="1" noRot="1" noChangeAspect="1"/>
          </p:cNvPicPr>
          <p:nvPr>
            <p:ph idx="1"/>
            <a:videoFile r:link="rId1"/>
          </p:nvPr>
        </p:nvPicPr>
        <p:blipFill>
          <a:blip r:embed="rId3"/>
          <a:stretch>
            <a:fillRect/>
          </a:stretch>
        </p:blipFill>
        <p:spPr>
          <a:xfrm>
            <a:off x="2667000" y="2271713"/>
            <a:ext cx="3810000" cy="2152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0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511816"/>
          </a:xfrm>
        </p:spPr>
        <p:txBody>
          <a:bodyPr>
            <a:normAutofit/>
          </a:bodyPr>
          <a:lstStyle/>
          <a:p>
            <a:r>
              <a:rPr lang="ru-RU" sz="4000" dirty="0" smtClean="0">
                <a:latin typeface="Times New Roman" pitchFamily="18" charset="0"/>
                <a:cs typeface="Times New Roman" pitchFamily="18" charset="0"/>
              </a:rPr>
              <a:t>Мы встретимся снова с вами и вашими детками для новых побед и успехов!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Готовы принять ваши предложения и пожелания. Обращайтесь за индивидуальными консультациями. Будем рады вам помочь!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Спасибо за внимание!</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lnSpcReduction="10000"/>
          </a:bodyPr>
          <a:lstStyle/>
          <a:p>
            <a:pPr>
              <a:buNone/>
            </a:pPr>
            <a:r>
              <a:rPr lang="ru-RU" sz="2800" dirty="0" smtClean="0">
                <a:latin typeface="Times New Roman" pitchFamily="18" charset="0"/>
                <a:cs typeface="Times New Roman" pitchFamily="18" charset="0"/>
              </a:rPr>
              <a:t>        Здравствуйте, уважаемые родители! Ситуация вокруг самоизоляции стала большим испытанием для всех. Некоторые взрослые люди переживают её остро.  Стоит ли говорить, что детям ещё сложнее. Причём чем младше ребёнок, тем тяжелее ему адаптироваться. Это связано с тем, что любая нестандартная ситуация требует мобилизации всех адаптационных возможностей. А у детей они сформированы недостаточно. Причём стресс проявляется в нескольких сферах: физической (на уровне организма), психологической (на уровне психики), социальной (на уровне контактов с окружающими).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sz="2800" dirty="0" smtClean="0">
                <a:latin typeface="Times New Roman" pitchFamily="18" charset="0"/>
                <a:cs typeface="Times New Roman" pitchFamily="18" charset="0"/>
              </a:rPr>
              <a:t>       Основное напряжение у детей и взрослых связано с тем, что достаточно резко изменился привычный уклад и ритм жизни. Дети особенно нуждаются в стабильности, чтобы чувствовать себя уверенно и нормально развиваться.  И чтобы помочь нашим деткам прожить непростые времена без сильного стресса важно постараться вернуть, по-возможности, привычные правила, традиции, ритуалы. Вместе с тем, привнести необходимые изменения, чтобы тренировать свои адаптационные возможности и возможности ваших детей.</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0120" y="428604"/>
            <a:ext cx="8183880" cy="1051560"/>
          </a:xfrm>
        </p:spPr>
        <p:txBody>
          <a:bodyPr>
            <a:normAutofit/>
          </a:bodyPr>
          <a:lstStyle/>
          <a:p>
            <a:r>
              <a:rPr lang="ru-RU" sz="3200" dirty="0" smtClean="0">
                <a:latin typeface="Times New Roman" pitchFamily="18" charset="0"/>
                <a:cs typeface="Times New Roman" pitchFamily="18" charset="0"/>
              </a:rPr>
              <a:t>Вот несколько простых рекомендаций, которые могут помочь:</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571472" y="2214554"/>
            <a:ext cx="8183880" cy="3075254"/>
          </a:xfrm>
        </p:spPr>
        <p:txBody>
          <a:bodyPr>
            <a:normAutofit fontScale="85000" lnSpcReduction="10000"/>
          </a:bodyPr>
          <a:lstStyle/>
          <a:p>
            <a:r>
              <a:rPr lang="ru-RU" sz="2400" b="1" dirty="0" smtClean="0">
                <a:latin typeface="Times New Roman" pitchFamily="18" charset="0"/>
                <a:cs typeface="Times New Roman" pitchFamily="18" charset="0"/>
              </a:rPr>
              <a:t>Спокойствие и собранность! </a:t>
            </a:r>
          </a:p>
          <a:p>
            <a:pPr>
              <a:buNone/>
            </a:pPr>
            <a:r>
              <a:rPr lang="ru-RU" sz="2400" dirty="0" smtClean="0">
                <a:latin typeface="Times New Roman" pitchFamily="18" charset="0"/>
                <a:cs typeface="Times New Roman" pitchFamily="18" charset="0"/>
              </a:rPr>
              <a:t>        Ваши раздражение, неуверенность, уныние быстро передаются вашему малышу. При этом так же быстро он воспринимает от вас уверенность и спокойствие. Чем делиться  - решать вам.</a:t>
            </a:r>
          </a:p>
          <a:p>
            <a:r>
              <a:rPr lang="ru-RU" sz="2400" b="1" dirty="0" smtClean="0">
                <a:latin typeface="Times New Roman" pitchFamily="18" charset="0"/>
                <a:cs typeface="Times New Roman" pitchFamily="18" charset="0"/>
              </a:rPr>
              <a:t>Режим – наше всё! </a:t>
            </a:r>
          </a:p>
          <a:p>
            <a:pPr>
              <a:buNone/>
            </a:pPr>
            <a:r>
              <a:rPr lang="ru-RU" sz="2400" dirty="0" smtClean="0">
                <a:latin typeface="Times New Roman" pitchFamily="18" charset="0"/>
                <a:cs typeface="Times New Roman" pitchFamily="18" charset="0"/>
              </a:rPr>
              <a:t>        Банально и скучно скажете вы, и будете не правы. Ведь именно стабильность удовлетворения основных (витальных) потребностей дают ощущение, что опасность можно контролировать и снимает базовое напряжение. Помните пословицу: война войной, а обед по расписанию.</a:t>
            </a:r>
          </a:p>
          <a:p>
            <a:pPr>
              <a:buNone/>
            </a:pPr>
            <a:endParaRPr lang="ru-RU" sz="2400"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одержимое 12"/>
          <p:cNvSpPr>
            <a:spLocks noGrp="1"/>
          </p:cNvSpPr>
          <p:nvPr>
            <p:ph idx="1"/>
          </p:nvPr>
        </p:nvSpPr>
        <p:spPr>
          <a:xfrm>
            <a:off x="457200" y="571480"/>
            <a:ext cx="8229600" cy="5554683"/>
          </a:xfrm>
        </p:spPr>
        <p:txBody>
          <a:bodyPr numCol="2">
            <a:normAutofit fontScale="92500" lnSpcReduction="10000"/>
          </a:bodyPr>
          <a:lstStyle/>
          <a:p>
            <a:pPr>
              <a:buNone/>
            </a:pPr>
            <a:r>
              <a:rPr lang="ru-RU" sz="2400" dirty="0" smtClean="0">
                <a:latin typeface="Times New Roman" pitchFamily="18" charset="0"/>
                <a:cs typeface="Times New Roman" pitchFamily="18" charset="0"/>
              </a:rPr>
              <a:t>        </a:t>
            </a:r>
          </a:p>
          <a:p>
            <a:pPr algn="r">
              <a:buNone/>
            </a:pPr>
            <a:r>
              <a:rPr lang="ru-RU" sz="2400" dirty="0" smtClean="0">
                <a:latin typeface="Times New Roman" pitchFamily="18" charset="0"/>
                <a:cs typeface="Times New Roman" pitchFamily="18" charset="0"/>
              </a:rPr>
              <a:t>                                              </a:t>
            </a:r>
          </a:p>
          <a:p>
            <a:pPr algn="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Хорошо, если режим дня будет немного напоминать режим детского сада. Таким образом, мы поможем адаптироваться ребёнку  после того, как можно будет посещать садик. </a:t>
            </a:r>
          </a:p>
          <a:p>
            <a:pPr>
              <a:buNone/>
            </a:pPr>
            <a:r>
              <a:rPr lang="ru-RU" sz="2400" dirty="0" smtClean="0">
                <a:latin typeface="Times New Roman" pitchFamily="18" charset="0"/>
                <a:cs typeface="Times New Roman" pitchFamily="18" charset="0"/>
              </a:rPr>
              <a:t>       Режим дня может быть примерно следующий: пробуждение, завтрак, </a:t>
            </a:r>
            <a:r>
              <a:rPr lang="ru-RU" sz="2400" dirty="0" err="1" smtClean="0">
                <a:latin typeface="Times New Roman" pitchFamily="18" charset="0"/>
                <a:cs typeface="Times New Roman" pitchFamily="18" charset="0"/>
              </a:rPr>
              <a:t>физминутка</a:t>
            </a:r>
            <a:r>
              <a:rPr lang="ru-RU" sz="2400" dirty="0" smtClean="0">
                <a:latin typeface="Times New Roman" pitchFamily="18" charset="0"/>
                <a:cs typeface="Times New Roman" pitchFamily="18" charset="0"/>
              </a:rPr>
              <a:t> (3-4 упражнения), занятия (развивающие игры), обед, дневной отдых, «прогулка» на балконе (либо физическая разминка), свободные игры или творчество, подготовка ко сну, сон.</a:t>
            </a:r>
          </a:p>
          <a:p>
            <a:pPr>
              <a:buNone/>
            </a:pPr>
            <a:r>
              <a:rPr lang="ru-RU" sz="2400" dirty="0" smtClean="0">
                <a:latin typeface="Times New Roman" pitchFamily="18" charset="0"/>
                <a:cs typeface="Times New Roman" pitchFamily="18" charset="0"/>
              </a:rPr>
              <a:t>         Важно, чтобы все эти элементы повторялись каждый день примерно в одно и то же время, особенно это касается пробуждения и засыпания. Главное последовательность и систематичность.</a:t>
            </a:r>
            <a:endParaRPr lang="ru-RU" sz="2400" dirty="0">
              <a:latin typeface="Times New Roman" pitchFamily="18" charset="0"/>
              <a:cs typeface="Times New Roman" pitchFamily="18" charset="0"/>
            </a:endParaRPr>
          </a:p>
        </p:txBody>
      </p:sp>
      <p:pic>
        <p:nvPicPr>
          <p:cNvPr id="15" name="Рисунок 14" descr="Режим дня.jpg"/>
          <p:cNvPicPr>
            <a:picLocks noChangeAspect="1"/>
          </p:cNvPicPr>
          <p:nvPr/>
        </p:nvPicPr>
        <p:blipFill>
          <a:blip r:embed="rId2"/>
          <a:stretch>
            <a:fillRect/>
          </a:stretch>
        </p:blipFill>
        <p:spPr>
          <a:xfrm>
            <a:off x="785786" y="785794"/>
            <a:ext cx="3286148" cy="206351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одержимое 12"/>
          <p:cNvSpPr>
            <a:spLocks noGrp="1"/>
          </p:cNvSpPr>
          <p:nvPr>
            <p:ph idx="1"/>
          </p:nvPr>
        </p:nvSpPr>
        <p:spPr>
          <a:xfrm>
            <a:off x="457200" y="571480"/>
            <a:ext cx="8229600" cy="5554683"/>
          </a:xfrm>
        </p:spPr>
        <p:txBody>
          <a:bodyPr numCol="2">
            <a:normAutofit lnSpcReduction="10000"/>
          </a:bodyPr>
          <a:lstStyle/>
          <a:p>
            <a:pPr>
              <a:buNone/>
            </a:pPr>
            <a:r>
              <a:rPr lang="ru-RU" sz="2400" dirty="0" smtClean="0">
                <a:latin typeface="Times New Roman" pitchFamily="18" charset="0"/>
                <a:cs typeface="Times New Roman" pitchFamily="18" charset="0"/>
              </a:rPr>
              <a:t>        </a:t>
            </a:r>
          </a:p>
          <a:p>
            <a:pPr algn="r">
              <a:buNone/>
            </a:pPr>
            <a:r>
              <a:rPr lang="ru-RU" sz="2400" dirty="0" smtClean="0">
                <a:latin typeface="Times New Roman" pitchFamily="18" charset="0"/>
                <a:cs typeface="Times New Roman" pitchFamily="18" charset="0"/>
              </a:rPr>
              <a:t>                                              </a:t>
            </a:r>
          </a:p>
          <a:p>
            <a:pPr algn="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Правила – это важно!      </a:t>
            </a:r>
            <a:r>
              <a:rPr lang="ru-RU" sz="2000" dirty="0" smtClean="0">
                <a:latin typeface="Times New Roman" pitchFamily="18" charset="0"/>
                <a:cs typeface="Times New Roman" pitchFamily="18" charset="0"/>
              </a:rPr>
              <a:t>Раз изменилась ситуация, то изменились и правила. Так рассуждает ребёнок и проверяет границы дозволенного. Чтобы поведение ребёнка не сводило вас ума важно проговорить правила. Они могут быть простыми:- всему своё время; - вместе работаем – вместе отдыхаем; - взрослый говорит – дети слышат и выполняют. Главное проявлять настойчивость и последовательность в правилах. Скажите ребёнку, что он уже большой и у него тоже есть важные дела: я работаю., а ты в это время развиваешься (готовишься к школе, занимаешься творчеством, смотришь познавательный фильм и т.д.). И этим  он вам помогает. Если ребёнок занят делом, то похвалите его, скажите, что вы им гордитесь. После выполнения задания обязательно его проверьте.</a:t>
            </a:r>
            <a:endParaRPr lang="ru-RU" sz="2000" dirty="0">
              <a:latin typeface="Times New Roman" pitchFamily="18" charset="0"/>
              <a:cs typeface="Times New Roman" pitchFamily="18" charset="0"/>
            </a:endParaRPr>
          </a:p>
        </p:txBody>
      </p:sp>
      <p:pic>
        <p:nvPicPr>
          <p:cNvPr id="4" name="Рисунок 3" descr="Рисунок4.png"/>
          <p:cNvPicPr>
            <a:picLocks noChangeAspect="1"/>
          </p:cNvPicPr>
          <p:nvPr/>
        </p:nvPicPr>
        <p:blipFill>
          <a:blip r:embed="rId2"/>
          <a:stretch>
            <a:fillRect/>
          </a:stretch>
        </p:blipFill>
        <p:spPr>
          <a:xfrm>
            <a:off x="785786" y="642919"/>
            <a:ext cx="2928958" cy="215188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58204" cy="6143668"/>
          </a:xfrm>
        </p:spPr>
        <p:txBody>
          <a:bodyPr numCol="2">
            <a:normAutofit/>
          </a:bodyPr>
          <a:lstStyle/>
          <a:p>
            <a:pPr>
              <a:buNone/>
            </a:pPr>
            <a:r>
              <a:rPr lang="ru-RU" sz="24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Наши руки не для скуки.  </a:t>
            </a:r>
            <a:r>
              <a:rPr lang="ru-RU" sz="2400" dirty="0" smtClean="0">
                <a:latin typeface="Times New Roman" pitchFamily="18" charset="0"/>
                <a:cs typeface="Times New Roman" pitchFamily="18" charset="0"/>
              </a:rPr>
              <a:t>Организуя детскую активность, старайтесь чередовать познавательные, творческие и малоподвижные игры. Важно учитывать, что наилучшее время для интеллектуальных занятий с 9 до 11 часов, а физическая разрядка уместнее после обеда. Дети 5-7 лет очень энергичны! Можно эту энергию направить на приобщение к домашним делам. Дети с удовольствием учатся чему-то новому. Это позволяет им чувствовать себя значимыми, повышает их самооценку и уверенность в себе.</a:t>
            </a:r>
          </a:p>
          <a:p>
            <a:pPr>
              <a:buNone/>
            </a:pPr>
            <a:endParaRPr lang="ru-RU" sz="2400" dirty="0">
              <a:latin typeface="Times New Roman" pitchFamily="18" charset="0"/>
              <a:cs typeface="Times New Roman" pitchFamily="18" charset="0"/>
            </a:endParaRPr>
          </a:p>
        </p:txBody>
      </p:sp>
      <p:pic>
        <p:nvPicPr>
          <p:cNvPr id="4" name="Рисунок 3" descr="Рисунок2.png"/>
          <p:cNvPicPr>
            <a:picLocks noChangeAspect="1"/>
          </p:cNvPicPr>
          <p:nvPr/>
        </p:nvPicPr>
        <p:blipFill>
          <a:blip r:embed="rId2"/>
          <a:stretch>
            <a:fillRect/>
          </a:stretch>
        </p:blipFill>
        <p:spPr>
          <a:xfrm>
            <a:off x="5857884" y="3214686"/>
            <a:ext cx="2643205" cy="31432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929354"/>
          </a:xfrm>
        </p:spPr>
        <p:txBody>
          <a:bodyPr numCol="2">
            <a:normAutofit lnSpcReduction="10000"/>
          </a:bodyPr>
          <a:lstStyle/>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b="1" dirty="0" smtClean="0">
              <a:latin typeface="Times New Roman" pitchFamily="18" charset="0"/>
              <a:cs typeface="Times New Roman" pitchFamily="18" charset="0"/>
            </a:endParaRPr>
          </a:p>
          <a:p>
            <a:pPr>
              <a:buNone/>
            </a:pPr>
            <a:r>
              <a:rPr lang="ru-RU" sz="2400" b="1" dirty="0" smtClean="0">
                <a:latin typeface="Times New Roman" pitchFamily="18" charset="0"/>
                <a:cs typeface="Times New Roman" pitchFamily="18" charset="0"/>
              </a:rPr>
              <a:t>              «Выпустить пар». </a:t>
            </a:r>
            <a:r>
              <a:rPr lang="ru-RU" sz="2400" dirty="0" smtClean="0">
                <a:latin typeface="Times New Roman" pitchFamily="18" charset="0"/>
                <a:cs typeface="Times New Roman" pitchFamily="18" charset="0"/>
              </a:rPr>
              <a:t>Старайтесь с пониманием отнестись к проявлениям эмоций ребёнка. Напряжение может выходить в виде агрессии, истерики. А это значит, что должна быть возможность эмоциональной разрядки. В выходные дни или в несколько дней раз давайте время, чтобы ребёнок мог делать то, что хочет, но в пределах разумного. Вы предлагаете: ты можешь потанцевать, попеть, порисовать, попрыгать на одной ножке 30 минут. Так же можно всей семьёй заняться творчеством, устроить концерт или поставить домашний спектакль. </a:t>
            </a:r>
            <a:endParaRPr lang="ru-RU" sz="2400" dirty="0">
              <a:latin typeface="Times New Roman" pitchFamily="18" charset="0"/>
              <a:cs typeface="Times New Roman" pitchFamily="18" charset="0"/>
            </a:endParaRPr>
          </a:p>
        </p:txBody>
      </p:sp>
      <p:pic>
        <p:nvPicPr>
          <p:cNvPr id="6" name="Рисунок 5" descr="Рисунок5.png"/>
          <p:cNvPicPr>
            <a:picLocks noChangeAspect="1"/>
          </p:cNvPicPr>
          <p:nvPr/>
        </p:nvPicPr>
        <p:blipFill>
          <a:blip r:embed="rId2"/>
          <a:stretch>
            <a:fillRect/>
          </a:stretch>
        </p:blipFill>
        <p:spPr>
          <a:xfrm>
            <a:off x="714348" y="285728"/>
            <a:ext cx="3357586" cy="28737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58204" cy="6143668"/>
          </a:xfrm>
        </p:spPr>
        <p:txBody>
          <a:bodyPr numCol="2">
            <a:normAutofit/>
          </a:bodyPr>
          <a:lstStyle/>
          <a:p>
            <a:pPr>
              <a:buNone/>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Позитив </a:t>
            </a:r>
            <a:r>
              <a:rPr lang="ru-RU" sz="2400" b="1" dirty="0" err="1" smtClean="0">
                <a:latin typeface="Times New Roman" pitchFamily="18" charset="0"/>
                <a:cs typeface="Times New Roman" pitchFamily="18" charset="0"/>
              </a:rPr>
              <a:t>ньюз</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Следите за информационным потоком, который транслируется в вашем доме. Не обсуждайте при ребёнке новости из телевизора и интернета, а так же «взрослые» проблемы. Ведь дети не понимают смысла происходящего, «взрослых игр». При этом легко «заражается» тревогой (страхом), раз новости так тревожат родных и близких.</a:t>
            </a:r>
          </a:p>
          <a:p>
            <a:pPr>
              <a:buNone/>
            </a:pPr>
            <a:r>
              <a:rPr lang="ru-RU" sz="2400" dirty="0" smtClean="0">
                <a:latin typeface="Times New Roman" pitchFamily="18" charset="0"/>
                <a:cs typeface="Times New Roman" pitchFamily="18" charset="0"/>
              </a:rPr>
              <a:t>       В присутствии детей только про совместные планы, успехи и радости. Берегите психологическое здоровье детей!</a:t>
            </a:r>
          </a:p>
          <a:p>
            <a:pPr>
              <a:buNone/>
            </a:pPr>
            <a:endParaRPr lang="ru-RU" sz="2400" dirty="0">
              <a:latin typeface="Times New Roman" pitchFamily="18" charset="0"/>
              <a:cs typeface="Times New Roman" pitchFamily="18" charset="0"/>
            </a:endParaRPr>
          </a:p>
        </p:txBody>
      </p:sp>
      <p:pic>
        <p:nvPicPr>
          <p:cNvPr id="6" name="Рисунок 5" descr="Рисунок6.png"/>
          <p:cNvPicPr>
            <a:picLocks noChangeAspect="1"/>
          </p:cNvPicPr>
          <p:nvPr/>
        </p:nvPicPr>
        <p:blipFill>
          <a:blip r:embed="rId2"/>
          <a:stretch>
            <a:fillRect/>
          </a:stretch>
        </p:blipFill>
        <p:spPr>
          <a:xfrm>
            <a:off x="5143504" y="2127714"/>
            <a:ext cx="3515864" cy="351586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447</TotalTime>
  <Words>962</Words>
  <PresentationFormat>Экран (4:3)</PresentationFormat>
  <Paragraphs>50</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Проживаем самоизоляцию без стресса Рекомендации для родителей  детей 5 – 7 лет</vt:lpstr>
      <vt:lpstr>Слайд 2</vt:lpstr>
      <vt:lpstr>Слайд 3</vt:lpstr>
      <vt:lpstr>Вот несколько простых рекомендаций, которые могут помочь:</vt:lpstr>
      <vt:lpstr>Слайд 5</vt:lpstr>
      <vt:lpstr>Слайд 6</vt:lpstr>
      <vt:lpstr>Слайд 7</vt:lpstr>
      <vt:lpstr>Слайд 8</vt:lpstr>
      <vt:lpstr>Слайд 9</vt:lpstr>
      <vt:lpstr>Слайд 10</vt:lpstr>
      <vt:lpstr>Слайд 11</vt:lpstr>
      <vt:lpstr>Слайд 12</vt:lpstr>
      <vt:lpstr>Слайд 13</vt:lpstr>
      <vt:lpstr>Мы встретимся снова с вами и вашими детками для новых побед и успехов!  Готовы принять ваши предложения и пожелания. Обращайтесь за индивидуальными консультациями. Будем рады вам помочь!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Проживаем самоизоляцию без стресса Рекомендации для родителей детей 5 – 7 лет</dc:title>
  <dc:creator>User</dc:creator>
  <cp:lastModifiedBy>User</cp:lastModifiedBy>
  <cp:revision>44</cp:revision>
  <dcterms:created xsi:type="dcterms:W3CDTF">2020-04-06T08:13:07Z</dcterms:created>
  <dcterms:modified xsi:type="dcterms:W3CDTF">2020-04-14T19:18:50Z</dcterms:modified>
</cp:coreProperties>
</file>